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8CBB-E41B-478B-9FDF-27F2372C6B17}" type="datetimeFigureOut">
              <a:rPr lang="zh-TW" altLang="en-US" smtClean="0"/>
              <a:t>2026/4/28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6541-E57E-456D-9AC6-A52E8420D5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75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98CBB-E41B-478B-9FDF-27F2372C6B17}" type="datetimeFigureOut">
              <a:rPr lang="zh-TW" altLang="en-US" smtClean="0"/>
              <a:t>2026/4/28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06541-E57E-456D-9AC6-A52E8420D5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62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500"/>
              </a:lnSpc>
              <a:defRPr sz="4800" b="1">
                <a:latin typeface="標楷體"/>
              </a:defRPr>
            </a:pPr>
            <a:r>
              <a:rPr lang="zh-TW" altLang="en-US" sz="3000" b="1" smtClean="0">
                <a:solidFill>
                  <a:srgbClr val="002060"/>
                </a:solidFill>
                <a:latin typeface="+mj-ea"/>
              </a:rPr>
              <a:t/>
            </a:r>
            <a:br>
              <a:rPr lang="zh-TW" altLang="en-US" sz="3000" b="1" smtClean="0">
                <a:solidFill>
                  <a:srgbClr val="002060"/>
                </a:solidFill>
                <a:latin typeface="+mj-ea"/>
              </a:rPr>
            </a:br>
            <a:r>
              <a:rPr lang="zh-TW" altLang="en-US" sz="3000" b="1" smtClean="0">
                <a:solidFill>
                  <a:srgbClr val="002060"/>
                </a:solidFill>
                <a:latin typeface="+mj-ea"/>
              </a:rPr>
              <a:t/>
            </a:r>
            <a:br>
              <a:rPr lang="zh-TW" altLang="en-US" sz="3000" b="1" smtClean="0">
                <a:solidFill>
                  <a:srgbClr val="002060"/>
                </a:solidFill>
                <a:latin typeface="+mj-ea"/>
              </a:rPr>
            </a:br>
            <a:r>
              <a:rPr lang="zh-TW" altLang="en-US" sz="3000" b="1" smtClean="0">
                <a:solidFill>
                  <a:srgbClr val="002060"/>
                </a:solidFill>
                <a:latin typeface="+mj-ea"/>
              </a:rPr>
              <a:t/>
            </a:r>
            <a:br>
              <a:rPr lang="zh-TW" altLang="en-US" sz="3000" b="1" smtClean="0">
                <a:solidFill>
                  <a:srgbClr val="002060"/>
                </a:solidFill>
                <a:latin typeface="+mj-ea"/>
              </a:rPr>
            </a:br>
            <a:r>
              <a:rPr lang="zh-TW" altLang="en-US" sz="3000" b="1" smtClean="0">
                <a:solidFill>
                  <a:srgbClr val="002060"/>
                </a:solidFill>
                <a:latin typeface="+mj-ea"/>
              </a:rPr>
              <a:t> 人事室</a:t>
            </a:r>
            <a:br>
              <a:rPr lang="zh-TW" altLang="en-US" sz="3000" b="1" smtClean="0">
                <a:solidFill>
                  <a:srgbClr val="002060"/>
                </a:solidFill>
                <a:latin typeface="+mj-ea"/>
              </a:rPr>
            </a:br>
            <a:r>
              <a:rPr lang="en-US" altLang="zh-TW" sz="3000" b="1" smtClean="0">
                <a:solidFill>
                  <a:srgbClr val="002060"/>
                </a:solidFill>
                <a:latin typeface="+mj-ea"/>
              </a:rPr>
              <a:t>115</a:t>
            </a:r>
            <a:r>
              <a:rPr lang="zh-TW" altLang="en-US" sz="3000" b="1" smtClean="0">
                <a:solidFill>
                  <a:srgbClr val="002060"/>
                </a:solidFill>
                <a:latin typeface="+mj-ea"/>
              </a:rPr>
              <a:t>年</a:t>
            </a:r>
            <a:r>
              <a:rPr lang="en-US" altLang="zh-TW" sz="3000" b="1" smtClean="0">
                <a:solidFill>
                  <a:srgbClr val="002060"/>
                </a:solidFill>
                <a:latin typeface="+mj-ea"/>
              </a:rPr>
              <a:t>4</a:t>
            </a:r>
            <a:r>
              <a:rPr lang="zh-TW" altLang="en-US" sz="3000" b="1" smtClean="0">
                <a:solidFill>
                  <a:srgbClr val="002060"/>
                </a:solidFill>
                <a:latin typeface="+mj-ea"/>
              </a:rPr>
              <a:t>月</a:t>
            </a:r>
            <a:endParaRPr lang="zh-TW" altLang="en-US" sz="3000" b="1" dirty="0">
              <a:solidFill>
                <a:srgbClr val="002060"/>
              </a:solidFill>
              <a:latin typeface="+mj-ea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2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600" b="1">
                <a:latin typeface="標楷體"/>
              </a:defRPr>
            </a:pPr>
            <a:r>
              <a:rPr lang="zh-TW" altLang="en-US" sz="3600" b="1" smtClean="0">
                <a:solidFill>
                  <a:srgbClr val="002060"/>
                </a:solidFill>
                <a:latin typeface="+mj-ea"/>
              </a:rPr>
              <a:t>虎科大管控加班時數方式</a:t>
            </a:r>
            <a:r>
              <a:rPr lang="en-US" altLang="zh-TW" sz="3600" b="1" smtClean="0">
                <a:solidFill>
                  <a:srgbClr val="002060"/>
                </a:solidFill>
                <a:latin typeface="+mj-ea"/>
              </a:rPr>
              <a:t>-</a:t>
            </a:r>
            <a:r>
              <a:rPr lang="zh-TW" altLang="en-US" sz="3600" b="1" smtClean="0">
                <a:solidFill>
                  <a:srgbClr val="002060"/>
                </a:solidFill>
                <a:latin typeface="+mj-ea"/>
              </a:rPr>
              <a:t>主管面向</a:t>
            </a:r>
            <a:endParaRPr lang="zh-TW" altLang="en-US" sz="3600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5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b="1" smtClean="0">
                <a:solidFill>
                  <a:srgbClr val="002060"/>
                </a:solidFill>
              </a:rPr>
              <a:t>實務案例宣導一</a:t>
            </a:r>
            <a:endParaRPr lang="zh-TW" altLang="en-US" sz="3600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9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b="1" smtClean="0">
                <a:solidFill>
                  <a:srgbClr val="002060"/>
                </a:solidFill>
              </a:rPr>
              <a:t>實務案例宣導二</a:t>
            </a:r>
            <a:endParaRPr lang="zh-TW" altLang="en-US" sz="3600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簡報結束</a:t>
            </a:r>
            <a:endParaRPr lang="zh-TW" altLang="en-US" sz="6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0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600" b="1">
                <a:latin typeface="標楷體"/>
              </a:defRPr>
            </a:pPr>
            <a:r>
              <a:rPr lang="zh-TW" altLang="en-US" smtClean="0">
                <a:solidFill>
                  <a:srgbClr val="002060"/>
                </a:solidFill>
                <a:latin typeface="+mj-ea"/>
              </a:rPr>
              <a:t>大綱</a:t>
            </a:r>
            <a:endParaRPr lang="zh-TW" altLang="en-US" dirty="0">
              <a:solidFill>
                <a:srgbClr val="002060"/>
              </a:solidFill>
              <a:latin typeface="+mj-ea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600" b="1">
                <a:latin typeface="標楷體"/>
              </a:defRPr>
            </a:pPr>
            <a:r>
              <a:rPr lang="zh-TW" altLang="en-US" smtClean="0">
                <a:solidFill>
                  <a:srgbClr val="002060"/>
                </a:solidFill>
                <a:latin typeface="+mj-ea"/>
              </a:rPr>
              <a:t>勤休制度背景與目的</a:t>
            </a:r>
            <a:endParaRPr lang="zh-TW" altLang="en-US" dirty="0">
              <a:solidFill>
                <a:srgbClr val="002060"/>
              </a:solidFill>
              <a:latin typeface="+mj-ea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3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600" b="1">
                <a:latin typeface="標楷體"/>
              </a:defRPr>
            </a:pPr>
            <a:r>
              <a:rPr lang="zh-TW" altLang="en-US" sz="3600" smtClean="0">
                <a:solidFill>
                  <a:srgbClr val="002060"/>
                </a:solidFill>
                <a:latin typeface="+mj-ea"/>
              </a:rPr>
              <a:t>法規依據</a:t>
            </a:r>
            <a:endParaRPr lang="zh-TW" altLang="en-US" sz="3600" dirty="0">
              <a:solidFill>
                <a:srgbClr val="002060"/>
              </a:solidFill>
              <a:latin typeface="+mj-ea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2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b="1" smtClean="0">
                <a:solidFill>
                  <a:srgbClr val="002060"/>
                </a:solidFill>
              </a:rPr>
              <a:t>延長辦公時數要件</a:t>
            </a:r>
            <a:endParaRPr lang="zh-TW" altLang="en-US" sz="3600" b="1" dirty="0">
              <a:solidFill>
                <a:srgbClr val="002060"/>
              </a:solidFill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3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1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600" b="1">
                <a:latin typeface="標楷體"/>
              </a:defRPr>
            </a:pPr>
            <a:r>
              <a:rPr lang="zh-TW" altLang="en-US" sz="3600" b="1" smtClean="0">
                <a:solidFill>
                  <a:srgbClr val="002060"/>
                </a:solidFill>
                <a:latin typeface="+mj-ea"/>
              </a:rPr>
              <a:t>辦公時數例外情形</a:t>
            </a:r>
            <a:r>
              <a:rPr lang="en-US" altLang="zh-TW" sz="3600" b="1" smtClean="0">
                <a:solidFill>
                  <a:srgbClr val="002060"/>
                </a:solidFill>
                <a:latin typeface="+mj-ea"/>
              </a:rPr>
              <a:t>2</a:t>
            </a:r>
            <a:endParaRPr lang="zh-TW" altLang="en-US" sz="3600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1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600" b="1">
                <a:latin typeface="標楷體"/>
              </a:defRPr>
            </a:pPr>
            <a:r>
              <a:rPr lang="zh-TW" altLang="en-US" sz="3600" smtClean="0">
                <a:solidFill>
                  <a:srgbClr val="002060"/>
                </a:solidFill>
                <a:latin typeface="+mj-ea"/>
              </a:rPr>
              <a:t>虎科大管控加班時數方式</a:t>
            </a:r>
            <a:r>
              <a:rPr lang="en-US" altLang="zh-TW" sz="3600" smtClean="0">
                <a:solidFill>
                  <a:srgbClr val="002060"/>
                </a:solidFill>
                <a:latin typeface="+mj-ea"/>
              </a:rPr>
              <a:t>-</a:t>
            </a:r>
            <a:r>
              <a:rPr lang="zh-TW" altLang="en-US" sz="3600" smtClean="0">
                <a:solidFill>
                  <a:srgbClr val="002060"/>
                </a:solidFill>
                <a:latin typeface="+mj-ea"/>
              </a:rPr>
              <a:t>機關面向</a:t>
            </a:r>
            <a:endParaRPr lang="zh-TW" altLang="en-US" sz="3600" dirty="0">
              <a:solidFill>
                <a:srgbClr val="002060"/>
              </a:solidFill>
              <a:latin typeface="+mj-ea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0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b="1" smtClean="0">
                <a:solidFill>
                  <a:srgbClr val="002060"/>
                </a:solidFill>
                <a:latin typeface="+mj-ea"/>
              </a:rPr>
              <a:t>虎科大管控加班時數方式</a:t>
            </a:r>
            <a:r>
              <a:rPr lang="en-US" altLang="zh-TW" sz="3600" b="1" smtClean="0">
                <a:solidFill>
                  <a:srgbClr val="002060"/>
                </a:solidFill>
                <a:latin typeface="+mj-ea"/>
              </a:rPr>
              <a:t>-</a:t>
            </a:r>
            <a:r>
              <a:rPr lang="zh-TW" altLang="en-US" sz="3600" b="1" smtClean="0">
                <a:solidFill>
                  <a:srgbClr val="002060"/>
                </a:solidFill>
                <a:latin typeface="+mj-ea"/>
              </a:rPr>
              <a:t>個人面向</a:t>
            </a:r>
            <a:endParaRPr lang="zh-TW" altLang="en-US" sz="3600" b="1" dirty="0">
              <a:latin typeface="+mj-ea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1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如螢幕大小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    人事室 115年4月</vt:lpstr>
      <vt:lpstr>大綱</vt:lpstr>
      <vt:lpstr>勤休制度背景與目的</vt:lpstr>
      <vt:lpstr>法規依據</vt:lpstr>
      <vt:lpstr>延長辦公時數要件</vt:lpstr>
      <vt:lpstr>PowerPoint 簡報</vt:lpstr>
      <vt:lpstr>辦公時數例外情形2</vt:lpstr>
      <vt:lpstr>虎科大管控加班時數方式-機關面向</vt:lpstr>
      <vt:lpstr>虎科大管控加班時數方式-個人面向</vt:lpstr>
      <vt:lpstr>虎科大管控加班時數方式-主管面向</vt:lpstr>
      <vt:lpstr>PowerPoint 簡報</vt:lpstr>
      <vt:lpstr>實務案例宣導一</vt:lpstr>
      <vt:lpstr>實務案例宣導二</vt:lpstr>
      <vt:lpstr>簡報結束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人事室 115年4月</dc:title>
  <dc:creator>user</dc:creator>
  <cp:lastModifiedBy>user</cp:lastModifiedBy>
  <cp:revision>1</cp:revision>
  <dcterms:created xsi:type="dcterms:W3CDTF">2026-04-28T03:23:07Z</dcterms:created>
  <dcterms:modified xsi:type="dcterms:W3CDTF">2026-04-28T03:23:07Z</dcterms:modified>
</cp:coreProperties>
</file>